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4" r:id="rId2"/>
    <p:sldId id="260" r:id="rId3"/>
    <p:sldId id="281" r:id="rId4"/>
    <p:sldId id="269" r:id="rId5"/>
    <p:sldId id="265" r:id="rId6"/>
    <p:sldId id="268" r:id="rId7"/>
    <p:sldId id="282" r:id="rId8"/>
    <p:sldId id="283" r:id="rId9"/>
    <p:sldId id="284" r:id="rId10"/>
    <p:sldId id="274" r:id="rId11"/>
    <p:sldId id="275" r:id="rId12"/>
    <p:sldId id="276" r:id="rId13"/>
    <p:sldId id="285" r:id="rId14"/>
    <p:sldId id="277" r:id="rId15"/>
    <p:sldId id="286" r:id="rId16"/>
    <p:sldId id="280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172"/>
    <a:srgbClr val="8D1919"/>
    <a:srgbClr val="0A2D6C"/>
    <a:srgbClr val="033180"/>
    <a:srgbClr val="073F5E"/>
    <a:srgbClr val="64000B"/>
    <a:srgbClr val="0A2F4B"/>
    <a:srgbClr val="79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6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F49F-F40E-884C-B01F-9360377F1736}" type="datetime1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89E5-8CF2-AE4E-9ED7-B883B3F22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B07EB-30C5-B945-B924-0A013922B5FD}" type="datetime1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4C395-C9E3-FA4A-86C1-1C454F8BC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6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0311" y="240547"/>
            <a:ext cx="3437975" cy="41374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6137" y="3636963"/>
            <a:ext cx="8652149" cy="558800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92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97224" y="4206608"/>
            <a:ext cx="6567088" cy="1238031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97223" y="2669177"/>
            <a:ext cx="7489575" cy="1513174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7593" y="1967742"/>
            <a:ext cx="3735405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7742"/>
            <a:ext cx="4038600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0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94" y="2065334"/>
            <a:ext cx="3809794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94" y="2742391"/>
            <a:ext cx="3809794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65334"/>
            <a:ext cx="4041775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42391"/>
            <a:ext cx="4041775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313"/>
            <a:ext cx="3008313" cy="647172"/>
          </a:xfrm>
        </p:spPr>
        <p:txBody>
          <a:bodyPr anchor="b"/>
          <a:lstStyle>
            <a:lvl1pPr algn="l">
              <a:lnSpc>
                <a:spcPts val="2200"/>
              </a:lnSpc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57503"/>
            <a:ext cx="5111750" cy="52686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26019"/>
            <a:ext cx="3008313" cy="45001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274" y="4800600"/>
            <a:ext cx="5204032" cy="5667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53274" y="897576"/>
            <a:ext cx="5204032" cy="39030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3274" y="5367338"/>
            <a:ext cx="520403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7594" y="816652"/>
            <a:ext cx="79992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199" y="1959652"/>
            <a:ext cx="8306601" cy="432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012" y="351277"/>
            <a:ext cx="7782382" cy="241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cap="all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5" r:id="rId8"/>
    <p:sldLayoutId id="2147483654" r:id="rId9"/>
  </p:sldLayoutIdLst>
  <p:hf sldNum="0"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4400" b="1" i="0" kern="1200">
          <a:solidFill>
            <a:srgbClr val="79000C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rVulter/Supercomputer201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4" Type="http://schemas.openxmlformats.org/officeDocument/2006/relationships/hyperlink" Target="https://portal.tacc.utexas.edu/c/document_library/get_file?uuid=e05d457a-0fbf-424b-87ce-c96fc0077099&amp;groupId=13601" TargetMode="External"/><Relationship Id="rId5" Type="http://schemas.openxmlformats.org/officeDocument/2006/relationships/hyperlink" Target="http://www.instructables.com/id/How-to-Make-a-Raspberry-Pi-SuperComputer/" TargetMode="External"/><Relationship Id="rId6" Type="http://schemas.openxmlformats.org/officeDocument/2006/relationships/hyperlink" Target="https://blogs.nvidia.com/blog/2012/09/10/what-is-cuda-2/" TargetMode="External"/><Relationship Id="rId7" Type="http://schemas.openxmlformats.org/officeDocument/2006/relationships/hyperlink" Target="https://computing.llnl.gov/tutorials/mpi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netlib.org/benchmark/hp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8/8/2017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6137" y="3558798"/>
            <a:ext cx="8652149" cy="5822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Implementing a High-Performance Computing Center 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92948" y="4914900"/>
            <a:ext cx="508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Quinn Stratton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Mentor: Dr</a:t>
            </a:r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. Ray </a:t>
            </a:r>
            <a:r>
              <a:rPr lang="en-US" sz="28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28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98" y="2086003"/>
            <a:ext cx="2286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199" y="1959653"/>
                <a:ext cx="8306601" cy="406967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 </m:t>
                    </m:r>
                  </m:oMath>
                </a14:m>
                <a:r>
                  <a:rPr lang="en-US" b="0" dirty="0" smtClean="0">
                    <a:latin typeface="Cambria Math" charset="0"/>
                  </a:rPr>
                  <a:t>Speedup using </a:t>
                </a:r>
                <a:r>
                  <a:rPr lang="en-US" b="0" i="1" dirty="0" smtClean="0">
                    <a:latin typeface="Cambria Math" charset="0"/>
                  </a:rPr>
                  <a:t>p</a:t>
                </a:r>
                <a:r>
                  <a:rPr lang="en-US" b="0" dirty="0" smtClean="0">
                    <a:latin typeface="Cambria Math" charset="0"/>
                  </a:rPr>
                  <a:t> processors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:=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b="0" dirty="0" smtClean="0">
                    <a:latin typeface="Cambria Math" charset="0"/>
                  </a:rPr>
                  <a:t>Time for serial program to execute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≔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dirty="0" smtClean="0">
                    <a:latin typeface="Cambria Math" charset="0"/>
                  </a:rPr>
                  <a:t>Time for program to execute using </a:t>
                </a:r>
                <a:r>
                  <a:rPr lang="en-US" i="1" dirty="0" smtClean="0">
                    <a:latin typeface="Cambria Math" charset="0"/>
                  </a:rPr>
                  <a:t>p </a:t>
                </a:r>
                <a:r>
                  <a:rPr lang="en-US" dirty="0" smtClean="0">
                    <a:latin typeface="Cambria Math" charset="0"/>
                  </a:rPr>
                  <a:t>processes</a:t>
                </a:r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processes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Linear speedup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</m:oMath>
                </a14:m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would be ideal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199" y="1959653"/>
                <a:ext cx="8306601" cy="4069672"/>
              </a:xfrm>
              <a:blipFill rotWithShape="0">
                <a:blip r:embed="rId2"/>
                <a:stretch>
                  <a:fillRect l="-1687" t="-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64" y="717648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HPL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91" y="1985963"/>
            <a:ext cx="5162549" cy="4114800"/>
          </a:xfrm>
        </p:spPr>
      </p:pic>
    </p:spTree>
    <p:extLst>
      <p:ext uri="{BB962C8B-B14F-4D97-AF65-F5344CB8AC3E}">
        <p14:creationId xmlns:p14="http://schemas.microsoft.com/office/powerpoint/2010/main" val="14516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618645"/>
            <a:ext cx="7999205" cy="126730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</a:t>
            </a:r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pi_approx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66" y="1996042"/>
            <a:ext cx="5131858" cy="4041774"/>
          </a:xfrm>
        </p:spPr>
      </p:pic>
    </p:spTree>
    <p:extLst>
      <p:ext uri="{BB962C8B-B14F-4D97-AF65-F5344CB8AC3E}">
        <p14:creationId xmlns:p14="http://schemas.microsoft.com/office/powerpoint/2010/main" val="1731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Speedup of </a:t>
            </a:r>
            <a:r>
              <a:rPr lang="en-US" dirty="0" err="1" smtClean="0"/>
              <a:t>pi_approx</a:t>
            </a:r>
            <a:r>
              <a:rPr lang="en-US" dirty="0" smtClean="0"/>
              <a:t> on </a:t>
            </a:r>
            <a:r>
              <a:rPr lang="en-US" dirty="0" err="1" smtClean="0"/>
              <a:t>Jetson</a:t>
            </a:r>
            <a:r>
              <a:rPr lang="en-US" dirty="0" smtClean="0"/>
              <a:t> TK1 Cluster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2564" y="1816777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76" y="2130746"/>
            <a:ext cx="5176838" cy="3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73819" y="1053722"/>
            <a:ext cx="4220376" cy="491845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5" y="660025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Further Inquiry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200" y="1476018"/>
            <a:ext cx="4220376" cy="52248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Compare data to official Lewis University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supercomputer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TX2 Array Server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24x NVIDIA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TX2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GPU: 1 TFLOP/s 256-core with NVIDIA Pascal Architecture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CPU: 4x 64-bit ARM A57 CPUs + 2 NVIDIA Denver CPUs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Memory: 8GB LPDDR4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Storage: 32 GB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eMMC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71" y="1231525"/>
            <a:ext cx="3952072" cy="45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Further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2783798"/>
          </a:xfrm>
        </p:spPr>
        <p:txBody>
          <a:bodyPr/>
          <a:lstStyle/>
          <a:p>
            <a:r>
              <a:rPr lang="en-US" dirty="0" smtClean="0"/>
              <a:t>Explore different programming models for high-performance computing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Python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Matlab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Functional languages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Appendix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329814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Code, data, and documents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github.com/drVulter/Supercomputer2017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http://www.netlib.org/benchmark/hpl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https://www.top500.org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portal.tacc.utexas.edu/c/document_library/get_file?uuid=e05d457a-0fbf-424b-87ce-c96fc0077099&amp;groupId=13601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http://www.instructables.com/id/How-to-Make-a-Raspberry-Pi-SuperComputer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https://blogs.nvidia.com/blog/2012/09/10/what-is-cuda-2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https://computing.llnl.gov/tutorials/mpi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92349" y="2454953"/>
            <a:ext cx="5365902" cy="319655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498" y="434708"/>
            <a:ext cx="6567088" cy="123803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Acknowledgements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0661" y="5651506"/>
            <a:ext cx="5629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http://</a:t>
            </a:r>
            <a:r>
              <a:rPr lang="en-US" sz="1050" dirty="0" err="1">
                <a:solidFill>
                  <a:srgbClr val="FFFFFF"/>
                </a:solidFill>
              </a:rPr>
              <a:t>www.criticalcommons.org</a:t>
            </a:r>
            <a:r>
              <a:rPr lang="en-US" sz="1050" dirty="0">
                <a:solidFill>
                  <a:srgbClr val="FFFFFF"/>
                </a:solidFill>
              </a:rPr>
              <a:t>/Members/</a:t>
            </a:r>
            <a:r>
              <a:rPr lang="en-US" sz="1050" dirty="0" err="1">
                <a:solidFill>
                  <a:srgbClr val="FFFFFF"/>
                </a:solidFill>
              </a:rPr>
              <a:t>ccManager</a:t>
            </a:r>
            <a:r>
              <a:rPr lang="en-US" sz="1050" dirty="0">
                <a:solidFill>
                  <a:srgbClr val="FFFFFF"/>
                </a:solidFill>
              </a:rPr>
              <a:t>/clips/a-recalcitrant-supercomputer-defies-its-operator-in-willy-wonka-and-the-chocolate-factory/</a:t>
            </a:r>
            <a:r>
              <a:rPr lang="en-US" sz="1050" dirty="0" err="1">
                <a:solidFill>
                  <a:srgbClr val="FFFFFF"/>
                </a:solidFill>
              </a:rPr>
              <a:t>thumbnailImage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025" y="2628383"/>
            <a:ext cx="3160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Livingston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32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Schlachter</a:t>
            </a:r>
            <a:endParaRPr lang="en-US" sz="32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32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32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Powers</a:t>
            </a:r>
            <a:endParaRPr lang="en-US" sz="3200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S.U.R.E.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5478076"/>
            <a:ext cx="2286000" cy="72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6" y="2628382"/>
            <a:ext cx="5043167" cy="28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Computation is playing a greater and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reater role in science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Bring this power to Lewis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Understand high-performance computing through the use of small-scale models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Methods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Cluster computing involves writing programs that run on multiple computers (nodes) in parallel</a:t>
            </a:r>
          </a:p>
          <a:p>
            <a:r>
              <a:rPr lang="en-US" i="1" dirty="0" smtClean="0"/>
              <a:t>MPI</a:t>
            </a:r>
            <a:r>
              <a:rPr lang="en-US" dirty="0" smtClean="0"/>
              <a:t> (Message Passing Interface): Used to implement </a:t>
            </a:r>
            <a:r>
              <a:rPr lang="en-US" i="1" dirty="0" smtClean="0"/>
              <a:t>message-passing parallel programming model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Primarily specified for </a:t>
            </a:r>
            <a:r>
              <a:rPr lang="en-US" i="1" dirty="0" smtClean="0"/>
              <a:t>C </a:t>
            </a:r>
            <a:r>
              <a:rPr lang="en-US" dirty="0" smtClean="0"/>
              <a:t>and </a:t>
            </a:r>
            <a:r>
              <a:rPr lang="en-US" i="1" dirty="0" smtClean="0"/>
              <a:t>Fortran</a:t>
            </a:r>
          </a:p>
          <a:p>
            <a:pPr>
              <a:buFont typeface="Arial" charset="0"/>
              <a:buChar char="•"/>
            </a:pPr>
            <a:r>
              <a:rPr lang="en-US" i="1" dirty="0" smtClean="0"/>
              <a:t>CUDA</a:t>
            </a:r>
            <a:r>
              <a:rPr lang="en-US" dirty="0" smtClean="0"/>
              <a:t>: Programming platform for developing on GPUs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Provides libraries for </a:t>
            </a:r>
            <a:r>
              <a:rPr lang="en-US" i="1" dirty="0" smtClean="0"/>
              <a:t>C, C++, </a:t>
            </a:r>
            <a:r>
              <a:rPr lang="en-US" dirty="0" smtClean="0"/>
              <a:t>and </a:t>
            </a:r>
            <a:r>
              <a:rPr lang="en-US" i="1" dirty="0" smtClean="0"/>
              <a:t>Fortran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Raspberry Pi 3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Cluster of four Raspberry Pi 3 computers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Each node has </a:t>
                </a:r>
                <a:r>
                  <a:rPr lang="en-US" dirty="0"/>
                  <a:t>Quad Core 1.2GHz Broadcom BCM2837 64bit </a:t>
                </a:r>
                <a:r>
                  <a:rPr lang="en-US" dirty="0" smtClean="0"/>
                  <a:t>CPU and 1 GB RAM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CPU-based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Benchmarked at 2.222 GFLOP/s using HPL (High-Performance </a:t>
                </a:r>
                <a:r>
                  <a:rPr lang="en-US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Linpack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15.871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𝑀𝐹𝐿𝑂𝑃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𝐷𝑜𝑙𝑙𝑎𝑟</m:t>
                        </m:r>
                      </m:den>
                    </m:f>
                  </m:oMath>
                </a14:m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  <a:blipFill rotWithShape="0">
                <a:blip r:embed="rId2"/>
                <a:stretch>
                  <a:fillRect l="-14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74" y="816651"/>
            <a:ext cx="1120325" cy="1407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8223" y="2262034"/>
            <a:ext cx="10957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www.raspberrypi.org</a:t>
            </a:r>
            <a:r>
              <a:rPr lang="en-US" sz="1050" dirty="0">
                <a:solidFill>
                  <a:srgbClr val="FFFFFF"/>
                </a:solidFill>
              </a:rPr>
              <a:t>/app/uploads/2015/08/raspberry-pi-</a:t>
            </a:r>
            <a:r>
              <a:rPr lang="en-US" sz="1050" dirty="0" err="1">
                <a:solidFill>
                  <a:srgbClr val="FFFFFF"/>
                </a:solidFill>
              </a:rPr>
              <a:t>logo.png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" y="4682766"/>
            <a:ext cx="3856392" cy="206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675930"/>
            <a:ext cx="3114675" cy="20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TK1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6" y="1841213"/>
            <a:ext cx="8306601" cy="224087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Cluster of four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TK1 computers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node has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NVIDIA 4-Plus-1™ Quad-Core 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ARM</a:t>
            </a:r>
            <a:r>
              <a:rPr lang="en-US" baseline="30000" dirty="0">
                <a:latin typeface="Times New Roman" charset="0"/>
                <a:ea typeface="Times New Roman" charset="0"/>
                <a:cs typeface="Times New Roman" charset="0"/>
              </a:rPr>
              <a:t>®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 Cortex™-A15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CPU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NVIDIA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Kepler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GPU with 192 CUDA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Cores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GPUs: More computing throughput, more FLOP/s per Watt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6" y="4082086"/>
            <a:ext cx="4737100" cy="2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pi_approx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Monte Carlo method for approximating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Randomly generate N points within square</a:t>
                </a:r>
              </a:p>
              <a:p>
                <a:r>
                  <a:rPr lang="en-US" dirty="0" smtClean="0"/>
                  <a:t>Ratio of circle to square area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Number of points in circle </a:t>
                </a:r>
                <a:r>
                  <a:rPr lang="de-DE" dirty="0" smtClean="0"/>
                  <a:t>(C)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should be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f>
                      <m:fPr>
                        <m:ctrlPr>
                          <a:rPr lang="bg-BG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  <a:blipFill rotWithShape="0">
                <a:blip r:embed="rId2"/>
                <a:stretch>
                  <a:fillRect l="-2051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2641171"/>
            <a:ext cx="32575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427019"/>
            <a:ext cx="7999205" cy="1143000"/>
          </a:xfrm>
        </p:spPr>
        <p:txBody>
          <a:bodyPr/>
          <a:lstStyle/>
          <a:p>
            <a:r>
              <a:rPr lang="en-US" dirty="0" smtClean="0"/>
              <a:t>MPI only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1345289"/>
            <a:ext cx="40767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5" y="3075931"/>
            <a:ext cx="60198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95" y="4235073"/>
            <a:ext cx="5918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with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1255036"/>
          </a:xfrm>
        </p:spPr>
        <p:txBody>
          <a:bodyPr/>
          <a:lstStyle/>
          <a:p>
            <a:r>
              <a:rPr lang="en-US" dirty="0" smtClean="0"/>
              <a:t>MPI handles splitting task up among nodes</a:t>
            </a:r>
          </a:p>
          <a:p>
            <a:r>
              <a:rPr lang="en-US" dirty="0" smtClean="0"/>
              <a:t>CUDA makes use of GPU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7" y="3326972"/>
            <a:ext cx="7236664" cy="2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wisPowerPointTemplate_A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050" dirty="0" smtClean="0">
            <a:solidFill>
              <a:srgbClr val="FFFFF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LewisPowerPointTemplate_A_2015</Template>
  <TotalTime>7986</TotalTime>
  <Words>321</Words>
  <Application>Microsoft Macintosh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Cambria Math</vt:lpstr>
      <vt:lpstr>Times New Roman</vt:lpstr>
      <vt:lpstr>Wingdings</vt:lpstr>
      <vt:lpstr>Arial</vt:lpstr>
      <vt:lpstr>LewisPowerPointTemplate_A_2015</vt:lpstr>
      <vt:lpstr>PowerPoint Presentation</vt:lpstr>
      <vt:lpstr>PowerPoint Presentation</vt:lpstr>
      <vt:lpstr>Motivation</vt:lpstr>
      <vt:lpstr>Methods</vt:lpstr>
      <vt:lpstr>Raspberry Pi 3 Cluster</vt:lpstr>
      <vt:lpstr>Jetson TK1 Cluster</vt:lpstr>
      <vt:lpstr>Case Study: pi_approx</vt:lpstr>
      <vt:lpstr>MPI only</vt:lpstr>
      <vt:lpstr>MPI with CUDA</vt:lpstr>
      <vt:lpstr>Speedup</vt:lpstr>
      <vt:lpstr>Speedup of HPL on Raspberry Pi cluster</vt:lpstr>
      <vt:lpstr>Speedup of pi_approx on Raspberry Pi Cluster</vt:lpstr>
      <vt:lpstr>Speedup of pi_approx on Jetson TK1 Cluster</vt:lpstr>
      <vt:lpstr>Further Inquiry</vt:lpstr>
      <vt:lpstr>Even Further Inquiry</vt:lpstr>
      <vt:lpstr>Appendix</vt:lpstr>
      <vt:lpstr>References</vt:lpstr>
    </vt:vector>
  </TitlesOfParts>
  <Company>Lewis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powerssa</dc:creator>
  <cp:lastModifiedBy>Quinn Stratton</cp:lastModifiedBy>
  <cp:revision>34</cp:revision>
  <cp:lastPrinted>2015-04-20T16:47:46Z</cp:lastPrinted>
  <dcterms:created xsi:type="dcterms:W3CDTF">2016-07-26T14:52:34Z</dcterms:created>
  <dcterms:modified xsi:type="dcterms:W3CDTF">2017-08-08T00:19:05Z</dcterms:modified>
</cp:coreProperties>
</file>